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82" r:id="rId2"/>
    <p:sldId id="256" r:id="rId3"/>
    <p:sldId id="280" r:id="rId4"/>
    <p:sldId id="259" r:id="rId5"/>
    <p:sldId id="277" r:id="rId6"/>
    <p:sldId id="261" r:id="rId7"/>
    <p:sldId id="263" r:id="rId8"/>
    <p:sldId id="272" r:id="rId9"/>
    <p:sldId id="274" r:id="rId10"/>
    <p:sldId id="275" r:id="rId11"/>
    <p:sldId id="27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-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1DDA34-E731-4B01-8DA6-F4F9E0DDB4E2}" type="datetimeFigureOut">
              <a:rPr lang="sv-SE" smtClean="0"/>
              <a:t>2019-01-19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9A6AD-E1E0-4B2F-A313-49010585E3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2642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6C57-3869-4E22-9705-B1A6A3D9BF22}" type="datetimeFigureOut">
              <a:rPr lang="sv-SE" smtClean="0"/>
              <a:t>2019-01-19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B7E86-A1AB-476E-96DF-E747FC1F38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1521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6C57-3869-4E22-9705-B1A6A3D9BF22}" type="datetimeFigureOut">
              <a:rPr lang="sv-SE" smtClean="0"/>
              <a:t>2019-01-19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B7E86-A1AB-476E-96DF-E747FC1F38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3908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6C57-3869-4E22-9705-B1A6A3D9BF22}" type="datetimeFigureOut">
              <a:rPr lang="sv-SE" smtClean="0"/>
              <a:t>2019-01-19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B7E86-A1AB-476E-96DF-E747FC1F38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27789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sv-SE"/>
              <a:t>Redigera format för bakgrundstext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6C57-3869-4E22-9705-B1A6A3D9BF22}" type="datetimeFigureOut">
              <a:rPr lang="sv-SE" smtClean="0"/>
              <a:t>2019-01-19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B7E86-A1AB-476E-96DF-E747FC1F3885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95609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6C57-3869-4E22-9705-B1A6A3D9BF22}" type="datetimeFigureOut">
              <a:rPr lang="sv-SE" smtClean="0"/>
              <a:t>2019-01-19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B7E86-A1AB-476E-96DF-E747FC1F38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985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6C57-3869-4E22-9705-B1A6A3D9BF22}" type="datetimeFigureOut">
              <a:rPr lang="sv-SE" smtClean="0"/>
              <a:t>2019-01-19</a:t>
            </a:fld>
            <a:endParaRPr lang="sv-S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B7E86-A1AB-476E-96DF-E747FC1F38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35654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6C57-3869-4E22-9705-B1A6A3D9BF22}" type="datetimeFigureOut">
              <a:rPr lang="sv-SE" smtClean="0"/>
              <a:t>2019-01-19</a:t>
            </a:fld>
            <a:endParaRPr lang="sv-S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B7E86-A1AB-476E-96DF-E747FC1F38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8500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6C57-3869-4E22-9705-B1A6A3D9BF22}" type="datetimeFigureOut">
              <a:rPr lang="sv-SE" smtClean="0"/>
              <a:t>2019-01-19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B7E86-A1AB-476E-96DF-E747FC1F38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62370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6C57-3869-4E22-9705-B1A6A3D9BF22}" type="datetimeFigureOut">
              <a:rPr lang="sv-SE" smtClean="0"/>
              <a:t>2019-01-19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B7E86-A1AB-476E-96DF-E747FC1F38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8615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6C57-3869-4E22-9705-B1A6A3D9BF22}" type="datetimeFigureOut">
              <a:rPr lang="sv-SE" smtClean="0"/>
              <a:t>2019-01-19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B7E86-A1AB-476E-96DF-E747FC1F38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7269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6C57-3869-4E22-9705-B1A6A3D9BF22}" type="datetimeFigureOut">
              <a:rPr lang="sv-SE" smtClean="0"/>
              <a:t>2019-01-19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B7E86-A1AB-476E-96DF-E747FC1F38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026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6C57-3869-4E22-9705-B1A6A3D9BF22}" type="datetimeFigureOut">
              <a:rPr lang="sv-SE" smtClean="0"/>
              <a:t>2019-01-19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B7E86-A1AB-476E-96DF-E747FC1F38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6141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6C57-3869-4E22-9705-B1A6A3D9BF22}" type="datetimeFigureOut">
              <a:rPr lang="sv-SE" smtClean="0"/>
              <a:t>2019-01-19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B7E86-A1AB-476E-96DF-E747FC1F38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6025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6C57-3869-4E22-9705-B1A6A3D9BF22}" type="datetimeFigureOut">
              <a:rPr lang="sv-SE" smtClean="0"/>
              <a:t>2019-01-19</a:t>
            </a:fld>
            <a:endParaRPr lang="sv-S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B7E86-A1AB-476E-96DF-E747FC1F38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5660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6C57-3869-4E22-9705-B1A6A3D9BF22}" type="datetimeFigureOut">
              <a:rPr lang="sv-SE" smtClean="0"/>
              <a:t>2019-01-19</a:t>
            </a:fld>
            <a:endParaRPr lang="sv-S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B7E86-A1AB-476E-96DF-E747FC1F38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5621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6C57-3869-4E22-9705-B1A6A3D9BF22}" type="datetimeFigureOut">
              <a:rPr lang="sv-SE" smtClean="0"/>
              <a:t>2019-01-19</a:t>
            </a:fld>
            <a:endParaRPr lang="sv-S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B7E86-A1AB-476E-96DF-E747FC1F38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5203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6C57-3869-4E22-9705-B1A6A3D9BF22}" type="datetimeFigureOut">
              <a:rPr lang="sv-SE" smtClean="0"/>
              <a:t>2019-01-19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B7E86-A1AB-476E-96DF-E747FC1F38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4908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5876C57-3869-4E22-9705-B1A6A3D9BF22}" type="datetimeFigureOut">
              <a:rPr lang="sv-SE" smtClean="0"/>
              <a:t>2019-01-19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B7E86-A1AB-476E-96DF-E747FC1F38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73554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319ED7-5219-46AD-BCCA-A1DD925755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Media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0FC11E6-8A34-4E7C-836B-851B5EB13F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141361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395536" y="895307"/>
            <a:ext cx="8318774" cy="1309557"/>
          </a:xfrm>
        </p:spPr>
        <p:txBody>
          <a:bodyPr>
            <a:normAutofit/>
          </a:bodyPr>
          <a:lstStyle/>
          <a:p>
            <a:r>
              <a:rPr lang="sv-SE" sz="3200" dirty="0"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PRIORITERINGSORDNING VID MEDIEKONTAKT</a:t>
            </a:r>
            <a:endParaRPr lang="sv-SE" sz="32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>
          <a:xfrm>
            <a:off x="539552" y="2431429"/>
            <a:ext cx="8229600" cy="4093915"/>
          </a:xfrm>
        </p:spPr>
        <p:txBody>
          <a:bodyPr/>
          <a:lstStyle/>
          <a:p>
            <a:r>
              <a:rPr lang="sv-SE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MÄNNISKOR</a:t>
            </a:r>
          </a:p>
          <a:p>
            <a:endParaRPr lang="sv-SE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sv-SE" sz="2400" dirty="0"/>
              <a:t>MILJÖ</a:t>
            </a:r>
          </a:p>
          <a:p>
            <a:pPr marL="0" indent="0">
              <a:buNone/>
            </a:pPr>
            <a:endParaRPr lang="sv-SE" sz="2400" dirty="0"/>
          </a:p>
          <a:p>
            <a:r>
              <a:rPr lang="sv-SE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EGENDOM</a:t>
            </a:r>
          </a:p>
          <a:p>
            <a:endParaRPr lang="sv-SE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sv-SE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EKONOMI</a:t>
            </a:r>
          </a:p>
          <a:p>
            <a:endParaRPr lang="sv-SE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sv-SE" sz="2400" dirty="0"/>
          </a:p>
          <a:p>
            <a:endParaRPr lang="sv-SE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22824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539552" y="1340768"/>
            <a:ext cx="8229600" cy="4320480"/>
          </a:xfrm>
        </p:spPr>
        <p:txBody>
          <a:bodyPr>
            <a:normAutofit/>
          </a:bodyPr>
          <a:lstStyle/>
          <a:p>
            <a:r>
              <a:rPr lang="sv-SE" sz="2400" dirty="0"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Förbered genomtänkta pressmeddelanden</a:t>
            </a:r>
            <a:br>
              <a:rPr lang="sv-SE" sz="24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sv-SE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Skriv ner det du vill/ska säga. </a:t>
            </a:r>
            <a:br>
              <a:rPr lang="sv-SE" sz="24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sv-SE" sz="24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sv-SE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Framför ditt budskap och meddela tydligt att du återkommer om/när du får nya fakta. </a:t>
            </a:r>
            <a:br>
              <a:rPr lang="sv-SE" sz="24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sv-SE" sz="24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sv-SE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Börja inte svara på frågor utan be att få återkomma så att du hinner förbereda svar/nya fakta</a:t>
            </a:r>
            <a:br>
              <a:rPr lang="sv-SE" sz="24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sv-SE" sz="24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sv-SE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Förbered genomtänkta pressmeddelanden</a:t>
            </a:r>
            <a:br>
              <a:rPr lang="sv-SE" sz="240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sv-SE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Skriv ner det du vill/ska säga.</a:t>
            </a:r>
            <a:endParaRPr lang="sv-SE" sz="2400" dirty="0"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656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359532" y="1772816"/>
            <a:ext cx="8424936" cy="2880320"/>
          </a:xfrm>
        </p:spPr>
        <p:txBody>
          <a:bodyPr>
            <a:normAutofit fontScale="90000"/>
          </a:bodyPr>
          <a:lstStyle/>
          <a:p>
            <a:r>
              <a:rPr lang="sv-SE" sz="4000" dirty="0"/>
              <a:t>Journalister,</a:t>
            </a:r>
            <a:br>
              <a:rPr lang="sv-SE" sz="4000" dirty="0"/>
            </a:br>
            <a:r>
              <a:rPr lang="sv-SE" sz="4000" dirty="0"/>
              <a:t>- Lyssnar på Räddningstjänst/Polis.</a:t>
            </a:r>
            <a:br>
              <a:rPr lang="sv-SE" sz="4000" dirty="0"/>
            </a:br>
            <a:r>
              <a:rPr lang="sv-SE" sz="4000" dirty="0"/>
              <a:t>- Kollar sociala media!</a:t>
            </a:r>
            <a:br>
              <a:rPr lang="sv-SE" sz="4000" dirty="0"/>
            </a:br>
            <a:r>
              <a:rPr lang="sv-SE" sz="4000" dirty="0"/>
              <a:t>- Har gjort sin läxa innan dom ringer!</a:t>
            </a:r>
          </a:p>
        </p:txBody>
      </p:sp>
    </p:spTree>
    <p:extLst>
      <p:ext uri="{BB962C8B-B14F-4D97-AF65-F5344CB8AC3E}">
        <p14:creationId xmlns:p14="http://schemas.microsoft.com/office/powerpoint/2010/main" val="1512626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När journalisten ringer</a:t>
            </a:r>
          </a:p>
        </p:txBody>
      </p:sp>
      <p:sp>
        <p:nvSpPr>
          <p:cNvPr id="5" name="textruta 4"/>
          <p:cNvSpPr txBox="1"/>
          <p:nvPr/>
        </p:nvSpPr>
        <p:spPr>
          <a:xfrm>
            <a:off x="762650" y="1412776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v-SE" sz="2400" dirty="0">
                <a:solidFill>
                  <a:schemeClr val="tx2"/>
                </a:solidFill>
              </a:rPr>
              <a:t>Vem pratar du med?</a:t>
            </a:r>
          </a:p>
        </p:txBody>
      </p:sp>
      <p:sp>
        <p:nvSpPr>
          <p:cNvPr id="6" name="textruta 5"/>
          <p:cNvSpPr txBox="1"/>
          <p:nvPr/>
        </p:nvSpPr>
        <p:spPr>
          <a:xfrm>
            <a:off x="751709" y="1874441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v-SE" sz="2400" dirty="0">
                <a:solidFill>
                  <a:schemeClr val="tx2"/>
                </a:solidFill>
              </a:rPr>
              <a:t>Inom vilket ämne?</a:t>
            </a:r>
          </a:p>
        </p:txBody>
      </p:sp>
      <p:sp>
        <p:nvSpPr>
          <p:cNvPr id="7" name="textruta 6"/>
          <p:cNvSpPr txBox="1"/>
          <p:nvPr/>
        </p:nvSpPr>
        <p:spPr>
          <a:xfrm>
            <a:off x="755576" y="2336106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v-SE" sz="2400" dirty="0">
                <a:solidFill>
                  <a:schemeClr val="tx2"/>
                </a:solidFill>
              </a:rPr>
              <a:t>Är du rätt person?</a:t>
            </a:r>
          </a:p>
        </p:txBody>
      </p:sp>
      <p:sp>
        <p:nvSpPr>
          <p:cNvPr id="8" name="textruta 7"/>
          <p:cNvSpPr txBox="1"/>
          <p:nvPr/>
        </p:nvSpPr>
        <p:spPr>
          <a:xfrm>
            <a:off x="762650" y="2769215"/>
            <a:ext cx="4313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v-SE" sz="2400" dirty="0">
                <a:solidFill>
                  <a:schemeClr val="tx2"/>
                </a:solidFill>
              </a:rPr>
              <a:t>Be att få återkomma!!</a:t>
            </a:r>
          </a:p>
        </p:txBody>
      </p:sp>
      <p:sp>
        <p:nvSpPr>
          <p:cNvPr id="9" name="textruta 8"/>
          <p:cNvSpPr txBox="1"/>
          <p:nvPr/>
        </p:nvSpPr>
        <p:spPr>
          <a:xfrm>
            <a:off x="751708" y="3185769"/>
            <a:ext cx="8392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v-SE" sz="2400" dirty="0">
                <a:solidFill>
                  <a:schemeClr val="tx2"/>
                </a:solidFill>
              </a:rPr>
              <a:t>SVARA ALDRIG PÅ FRÅGOR UTAN FÖRBEREDELSER!!!</a:t>
            </a:r>
          </a:p>
        </p:txBody>
      </p:sp>
      <p:sp>
        <p:nvSpPr>
          <p:cNvPr id="10" name="textruta 9"/>
          <p:cNvSpPr txBox="1"/>
          <p:nvPr/>
        </p:nvSpPr>
        <p:spPr>
          <a:xfrm>
            <a:off x="762650" y="3647432"/>
            <a:ext cx="79858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v-SE" sz="2400" dirty="0">
                <a:solidFill>
                  <a:schemeClr val="tx2"/>
                </a:solidFill>
              </a:rPr>
              <a:t>Ta kontakt med kommunikationsavdelningen!</a:t>
            </a:r>
          </a:p>
        </p:txBody>
      </p:sp>
      <p:sp>
        <p:nvSpPr>
          <p:cNvPr id="11" name="textruta 10"/>
          <p:cNvSpPr txBox="1"/>
          <p:nvPr/>
        </p:nvSpPr>
        <p:spPr>
          <a:xfrm>
            <a:off x="762650" y="4109099"/>
            <a:ext cx="7128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v-SE" sz="2400" dirty="0">
                <a:solidFill>
                  <a:schemeClr val="tx2"/>
                </a:solidFill>
              </a:rPr>
              <a:t>Bestäm dig för vad du vill ha sagt!</a:t>
            </a:r>
          </a:p>
        </p:txBody>
      </p:sp>
      <p:sp>
        <p:nvSpPr>
          <p:cNvPr id="12" name="textruta 11"/>
          <p:cNvSpPr txBox="1"/>
          <p:nvPr/>
        </p:nvSpPr>
        <p:spPr>
          <a:xfrm>
            <a:off x="762650" y="4601952"/>
            <a:ext cx="7128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v-SE" sz="2400" dirty="0">
                <a:solidFill>
                  <a:schemeClr val="tx2"/>
                </a:solidFill>
              </a:rPr>
              <a:t>Ring tillbaka inom den tid du fått av journalisten. Var tillmötesgående.</a:t>
            </a:r>
          </a:p>
        </p:txBody>
      </p:sp>
    </p:spTree>
    <p:extLst>
      <p:ext uri="{BB962C8B-B14F-4D97-AF65-F5344CB8AC3E}">
        <p14:creationId xmlns:p14="http://schemas.microsoft.com/office/powerpoint/2010/main" val="2770158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83568" y="1700808"/>
            <a:ext cx="8229600" cy="3240360"/>
          </a:xfrm>
        </p:spPr>
        <p:txBody>
          <a:bodyPr>
            <a:norm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sv-SE" sz="2400" dirty="0">
              <a:latin typeface="Verdana" pitchFamily="34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r>
              <a:rPr lang="sv-SE" sz="2600" dirty="0">
                <a:latin typeface="Verdana" pitchFamily="34" charset="0"/>
              </a:rPr>
              <a:t>Fokus på budskap/citat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sv-SE" sz="2600" dirty="0">
                <a:latin typeface="Verdana" pitchFamily="34" charset="0"/>
              </a:rPr>
              <a:t> Prata i rubrikform, korta enkla meningar</a:t>
            </a:r>
          </a:p>
          <a:p>
            <a:pPr lvl="1">
              <a:spcBef>
                <a:spcPct val="20000"/>
              </a:spcBef>
              <a:buFontTx/>
              <a:buChar char="–"/>
            </a:pPr>
            <a:r>
              <a:rPr lang="sv-SE" sz="2600" dirty="0">
                <a:latin typeface="Verdana" pitchFamily="34" charset="0"/>
              </a:rPr>
              <a:t> Prata så att alla förstår, enkelt språk</a:t>
            </a:r>
            <a:endParaRPr lang="sv-SE" sz="1100" dirty="0">
              <a:latin typeface="Verdana" pitchFamily="34" charset="0"/>
            </a:endParaRPr>
          </a:p>
          <a:p>
            <a:pPr>
              <a:spcBef>
                <a:spcPct val="20000"/>
              </a:spcBef>
            </a:pPr>
            <a:endParaRPr lang="sv-SE" sz="1100" dirty="0">
              <a:latin typeface="Verdana" pitchFamily="34" charset="0"/>
            </a:endParaRPr>
          </a:p>
          <a:p>
            <a:pPr>
              <a:spcBef>
                <a:spcPct val="20000"/>
              </a:spcBef>
            </a:pPr>
            <a:endParaRPr lang="sv-SE" sz="1100" dirty="0">
              <a:latin typeface="Verdana" pitchFamily="34" charset="0"/>
            </a:endParaRPr>
          </a:p>
          <a:p>
            <a:pPr>
              <a:spcBef>
                <a:spcPct val="20000"/>
              </a:spcBef>
            </a:pPr>
            <a:endParaRPr lang="sv-SE" sz="1100" dirty="0">
              <a:latin typeface="Verdana" pitchFamily="34" charset="0"/>
            </a:endParaRPr>
          </a:p>
          <a:p>
            <a:pPr>
              <a:spcBef>
                <a:spcPct val="20000"/>
              </a:spcBef>
            </a:pPr>
            <a:endParaRPr lang="sv-SE" sz="1100" dirty="0">
              <a:latin typeface="Verdana" pitchFamily="34" charset="0"/>
            </a:endParaRPr>
          </a:p>
          <a:p>
            <a:pPr>
              <a:spcBef>
                <a:spcPct val="20000"/>
              </a:spcBef>
            </a:pPr>
            <a:endParaRPr lang="sv-SE" sz="1100" dirty="0">
              <a:latin typeface="Verdana" pitchFamily="34" charset="0"/>
            </a:endParaRPr>
          </a:p>
          <a:p>
            <a:pPr>
              <a:spcBef>
                <a:spcPct val="20000"/>
              </a:spcBef>
            </a:pPr>
            <a:endParaRPr lang="sv-SE" sz="1100" dirty="0">
              <a:latin typeface="Verdana" pitchFamily="34" charset="0"/>
            </a:endParaRPr>
          </a:p>
          <a:p>
            <a:pPr>
              <a:spcBef>
                <a:spcPct val="20000"/>
              </a:spcBef>
            </a:pPr>
            <a:endParaRPr lang="sv-SE" sz="1100" dirty="0">
              <a:latin typeface="Verdana" pitchFamily="34" charset="0"/>
            </a:endParaRPr>
          </a:p>
          <a:p>
            <a:pPr>
              <a:spcBef>
                <a:spcPct val="20000"/>
              </a:spcBef>
            </a:pPr>
            <a:endParaRPr lang="sv-SE" sz="1100" dirty="0">
              <a:latin typeface="Verdana" pitchFamily="34" charset="0"/>
            </a:endParaRPr>
          </a:p>
          <a:p>
            <a:pPr>
              <a:spcBef>
                <a:spcPct val="20000"/>
              </a:spcBef>
            </a:pPr>
            <a:endParaRPr lang="sv-SE" sz="1100" dirty="0">
              <a:latin typeface="Verdana" pitchFamily="34" charset="0"/>
            </a:endParaRPr>
          </a:p>
          <a:p>
            <a:pPr>
              <a:spcBef>
                <a:spcPct val="20000"/>
              </a:spcBef>
            </a:pPr>
            <a:endParaRPr lang="sv-SE" sz="1100" dirty="0">
              <a:latin typeface="Verdana" pitchFamily="34" charset="0"/>
            </a:endParaRPr>
          </a:p>
          <a:p>
            <a:pPr>
              <a:spcBef>
                <a:spcPct val="20000"/>
              </a:spcBef>
            </a:pPr>
            <a:endParaRPr lang="sv-SE" sz="1100" dirty="0">
              <a:latin typeface="Verdana" pitchFamily="34" charset="0"/>
            </a:endParaRPr>
          </a:p>
          <a:p>
            <a:pPr>
              <a:spcBef>
                <a:spcPct val="20000"/>
              </a:spcBef>
            </a:pPr>
            <a:endParaRPr lang="sv-SE" sz="1100" dirty="0">
              <a:latin typeface="Verdana" pitchFamily="34" charset="0"/>
            </a:endParaRPr>
          </a:p>
          <a:p>
            <a:pPr>
              <a:spcBef>
                <a:spcPct val="20000"/>
              </a:spcBef>
            </a:pPr>
            <a:endParaRPr lang="sv-SE" sz="1100" dirty="0">
              <a:latin typeface="Verdana" pitchFamily="34" charset="0"/>
            </a:endParaRPr>
          </a:p>
          <a:p>
            <a:pPr>
              <a:spcBef>
                <a:spcPct val="20000"/>
              </a:spcBef>
            </a:pPr>
            <a:endParaRPr lang="sv-SE" sz="1100" dirty="0">
              <a:latin typeface="Verdana" pitchFamily="34" charset="0"/>
            </a:endParaRPr>
          </a:p>
          <a:p>
            <a:pPr>
              <a:spcBef>
                <a:spcPct val="20000"/>
              </a:spcBef>
            </a:pPr>
            <a:endParaRPr lang="sv-SE" sz="1100" dirty="0">
              <a:latin typeface="Verdana" pitchFamily="34" charset="0"/>
            </a:endParaRPr>
          </a:p>
          <a:p>
            <a:pPr>
              <a:spcBef>
                <a:spcPct val="20000"/>
              </a:spcBef>
            </a:pPr>
            <a:endParaRPr lang="sv-SE" sz="1100" dirty="0">
              <a:latin typeface="Verdana" pitchFamily="34" charset="0"/>
            </a:endParaRPr>
          </a:p>
          <a:p>
            <a:pPr>
              <a:spcBef>
                <a:spcPct val="20000"/>
              </a:spcBef>
            </a:pPr>
            <a:endParaRPr lang="sv-SE" sz="1100" dirty="0">
              <a:latin typeface="Verdana" pitchFamily="34" charset="0"/>
            </a:endParaRPr>
          </a:p>
          <a:p>
            <a:pPr>
              <a:spcBef>
                <a:spcPct val="20000"/>
              </a:spcBef>
            </a:pPr>
            <a:endParaRPr lang="sv-SE" sz="1100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606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168352"/>
          </a:xfrm>
        </p:spPr>
        <p:txBody>
          <a:bodyPr/>
          <a:lstStyle/>
          <a:p>
            <a:pPr marL="0" indent="0">
              <a:spcBef>
                <a:spcPct val="20000"/>
              </a:spcBef>
              <a:buNone/>
            </a:pPr>
            <a:r>
              <a:rPr lang="sv-SE" sz="2800" dirty="0" err="1">
                <a:latin typeface="Verdana" pitchFamily="34" charset="0"/>
              </a:rPr>
              <a:t>Snittid</a:t>
            </a:r>
            <a:r>
              <a:rPr lang="sv-SE" sz="2800" dirty="0">
                <a:latin typeface="Verdana" pitchFamily="34" charset="0"/>
              </a:rPr>
              <a:t> för ett nyhetsinslag t.ex.  Rapport/SVT är ca 1.30 min. </a:t>
            </a:r>
          </a:p>
          <a:p>
            <a:pPr marL="0" indent="0">
              <a:spcBef>
                <a:spcPct val="20000"/>
              </a:spcBef>
              <a:buNone/>
            </a:pPr>
            <a:endParaRPr lang="sv-SE" sz="2800" dirty="0">
              <a:latin typeface="Verdana" pitchFamily="34" charset="0"/>
            </a:endParaRPr>
          </a:p>
          <a:p>
            <a:pPr marL="0" indent="0">
              <a:spcBef>
                <a:spcPct val="20000"/>
              </a:spcBef>
              <a:buNone/>
            </a:pPr>
            <a:r>
              <a:rPr lang="sv-SE" sz="2800" dirty="0">
                <a:latin typeface="Verdana" pitchFamily="34" charset="0"/>
              </a:rPr>
              <a:t> Du får ca 7- 12 sekunder för ditt citat!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25512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>
          <a:xfrm>
            <a:off x="611560" y="1196752"/>
            <a:ext cx="8229600" cy="48245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3200" b="1" dirty="0"/>
              <a:t>Regel nummer 1:</a:t>
            </a:r>
          </a:p>
          <a:p>
            <a:pPr marL="0" indent="0">
              <a:buNone/>
            </a:pPr>
            <a:endParaRPr lang="sv-SE" sz="3200" b="1" dirty="0"/>
          </a:p>
          <a:p>
            <a:r>
              <a:rPr lang="sv-SE" sz="2800" dirty="0"/>
              <a:t>LJUG ALDRIG! Vare sig medvetet eller omedvetet.</a:t>
            </a:r>
          </a:p>
          <a:p>
            <a:pPr lvl="1"/>
            <a:r>
              <a:rPr lang="sv-SE" sz="2400" dirty="0"/>
              <a:t>Det kommer fram!</a:t>
            </a:r>
          </a:p>
          <a:p>
            <a:pPr lvl="1"/>
            <a:r>
              <a:rPr lang="sv-SE" sz="2400" dirty="0"/>
              <a:t>Medierna får ett enormt övertag som är svårt att bemästra och samtidigt behålla sin trovärdighet! 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97669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sv-SE" sz="3200" b="1" dirty="0"/>
              <a:t>Regel nummer 2: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452628" indent="-342900"/>
            <a:r>
              <a:rPr lang="sv-SE" sz="2800" dirty="0"/>
              <a:t>GÖR DIG ALDRIG OÅTKOMLIG FÖR MEDIA OM DET INTE FINNS SPECIELLA SKÄL! </a:t>
            </a:r>
          </a:p>
          <a:p>
            <a:pPr marL="852684" lvl="1" indent="-342900"/>
            <a:r>
              <a:rPr lang="sv-SE" sz="2400" dirty="0"/>
              <a:t>Dom hittar någon annan som berättar din historia. Bättre att berätta den själv…</a:t>
            </a:r>
          </a:p>
        </p:txBody>
      </p:sp>
    </p:spTree>
    <p:extLst>
      <p:ext uri="{BB962C8B-B14F-4D97-AF65-F5344CB8AC3E}">
        <p14:creationId xmlns:p14="http://schemas.microsoft.com/office/powerpoint/2010/main" val="3924699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>
          <a:xfrm>
            <a:off x="323528" y="1844824"/>
            <a:ext cx="8445624" cy="27363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3200" dirty="0"/>
              <a:t>Kom ihåg: </a:t>
            </a:r>
          </a:p>
          <a:p>
            <a:pPr marL="0" indent="0">
              <a:buNone/>
            </a:pPr>
            <a:r>
              <a:rPr lang="sv-SE" sz="3200" dirty="0"/>
              <a:t>En dålig kommunikation med media – inte minst i krissituationer – gör att media sätter agendan för rapporteringen.</a:t>
            </a:r>
          </a:p>
          <a:p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4246451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484710" y="668742"/>
            <a:ext cx="7055380" cy="960058"/>
          </a:xfrm>
        </p:spPr>
        <p:txBody>
          <a:bodyPr/>
          <a:lstStyle/>
          <a:p>
            <a:pPr algn="ctr"/>
            <a:r>
              <a:rPr lang="sv-SE" sz="4000" dirty="0"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VID KRIS</a:t>
            </a:r>
          </a:p>
        </p:txBody>
      </p:sp>
      <p:sp>
        <p:nvSpPr>
          <p:cNvPr id="4" name="Platshållare för innehåll 3"/>
          <p:cNvSpPr txBox="1">
            <a:spLocks noGrp="1"/>
          </p:cNvSpPr>
          <p:nvPr>
            <p:ph idx="1"/>
          </p:nvPr>
        </p:nvSpPr>
        <p:spPr>
          <a:xfrm>
            <a:off x="484710" y="1797686"/>
            <a:ext cx="7759698" cy="34983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sv-SE" sz="2400" dirty="0"/>
              <a:t>MEDGE FEL </a:t>
            </a:r>
            <a:br>
              <a:rPr lang="sv-SE" sz="2400" dirty="0"/>
            </a:br>
            <a:endParaRPr lang="sv-SE" sz="2400" dirty="0"/>
          </a:p>
          <a:p>
            <a:pPr marL="457200" indent="-457200"/>
            <a:r>
              <a:rPr lang="sv-SE" sz="2400" dirty="0"/>
              <a:t>VISA EMPATI </a:t>
            </a:r>
            <a:br>
              <a:rPr lang="sv-SE" sz="2400" dirty="0"/>
            </a:br>
            <a:endParaRPr lang="sv-SE" sz="2400" dirty="0"/>
          </a:p>
          <a:p>
            <a:pPr marL="457200" indent="-457200"/>
            <a:r>
              <a:rPr lang="sv-SE" sz="2400" dirty="0"/>
              <a:t>INDIKERA LÖSNING</a:t>
            </a:r>
            <a:br>
              <a:rPr lang="sv-SE" sz="2400" dirty="0"/>
            </a:br>
            <a:endParaRPr lang="sv-SE" sz="2400" dirty="0"/>
          </a:p>
          <a:p>
            <a:pPr marL="457200" indent="-457200"/>
            <a:r>
              <a:rPr lang="sv-SE" sz="2400" dirty="0"/>
              <a:t>BEHÅLL INITIATIVET GENOM ATT KOMMUNICERA</a:t>
            </a:r>
          </a:p>
          <a:p>
            <a:pPr marL="457200" indent="-457200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197118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">
  <a:themeElements>
    <a:clrScheme name="J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J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372</TotalTime>
  <Words>209</Words>
  <Application>Microsoft Office PowerPoint</Application>
  <PresentationFormat>Bildspel på skärmen (4:3)</PresentationFormat>
  <Paragraphs>62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Verdana</vt:lpstr>
      <vt:lpstr>Wingdings 3</vt:lpstr>
      <vt:lpstr>Jon</vt:lpstr>
      <vt:lpstr>Media</vt:lpstr>
      <vt:lpstr>Journalister, - Lyssnar på Räddningstjänst/Polis. - Kollar sociala media! - Har gjort sin läxa innan dom ringer!</vt:lpstr>
      <vt:lpstr>När journalisten ringer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VID KRIS</vt:lpstr>
      <vt:lpstr>PRIORITERINGSORDNING VID MEDIEKONTAKT</vt:lpstr>
      <vt:lpstr>Förbered genomtänkta pressmeddelanden Skriv ner det du vill/ska säga.   Framför ditt budskap och meddela tydligt att du återkommer om/när du får nya fakta.   Börja inte svara på frågor utan be att få återkomma så att du hinner förbereda svar/nya fakta  Förbered genomtänkta pressmeddelanden Skriv ner det du vill/ska säga.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Journalistiken förändrad sedan sociala medierna slog igenom</dc:title>
  <dc:creator>Hasseg</dc:creator>
  <cp:lastModifiedBy>Håkan Ekstedt</cp:lastModifiedBy>
  <cp:revision>67</cp:revision>
  <dcterms:created xsi:type="dcterms:W3CDTF">2012-01-20T18:15:46Z</dcterms:created>
  <dcterms:modified xsi:type="dcterms:W3CDTF">2019-01-19T08:37:19Z</dcterms:modified>
</cp:coreProperties>
</file>